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5" r:id="rId2"/>
    <p:sldId id="266" r:id="rId3"/>
    <p:sldId id="256" r:id="rId4"/>
    <p:sldId id="260" r:id="rId5"/>
    <p:sldId id="261" r:id="rId6"/>
    <p:sldId id="262" r:id="rId7"/>
    <p:sldId id="259" r:id="rId8"/>
    <p:sldId id="257" r:id="rId9"/>
    <p:sldId id="268" r:id="rId10"/>
    <p:sldId id="264" r:id="rId11"/>
    <p:sldId id="263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8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95000">
              <a:srgbClr val="FEE7F2"/>
            </a:gs>
            <a:gs pos="100000">
              <a:srgbClr val="FAC77D"/>
            </a:gs>
            <a:gs pos="100000">
              <a:srgbClr val="FBA97D"/>
            </a:gs>
            <a:gs pos="100000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gif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gif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gif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332656"/>
            <a:ext cx="305763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anose="03010101010201010101" pitchFamily="66" charset="0"/>
              </a:rPr>
              <a:t>Урок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700808"/>
            <a:ext cx="833016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Решение треугольников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 класс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12" descr="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589" y="4293096"/>
            <a:ext cx="1584325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97269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 smtClean="0">
                <a:solidFill>
                  <a:srgbClr val="000066"/>
                </a:solidFill>
                <a:effectLst/>
                <a:latin typeface="Comic Sans MS" panose="030F0702030302020204" pitchFamily="66" charset="0"/>
              </a:rPr>
              <a:t>Домашнее задание: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ru-RU" sz="4400" b="1" dirty="0" smtClean="0">
                <a:solidFill>
                  <a:srgbClr val="C00000"/>
                </a:solidFill>
              </a:rPr>
              <a:t>П.15</a:t>
            </a:r>
          </a:p>
          <a:p>
            <a:r>
              <a:rPr lang="ru-RU" altLang="ru-RU" sz="4400" b="1" dirty="0" smtClean="0">
                <a:solidFill>
                  <a:srgbClr val="C00000"/>
                </a:solidFill>
              </a:rPr>
              <a:t>Выполнить  № 274, №276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294997"/>
            <a:ext cx="2456002" cy="13871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2676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82853" y="836712"/>
            <a:ext cx="51892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урок</a:t>
            </a:r>
            <a:endParaRPr lang="ru-RU" sz="54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42" name="Picture 2" descr="C:\Users\user\AppData\Local\Temp\Rar$DIa0.964\school_bell_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5131" y="2492896"/>
            <a:ext cx="2509876" cy="322957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469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92323358"/>
              </p:ext>
            </p:extLst>
          </p:nvPr>
        </p:nvGraphicFramePr>
        <p:xfrm>
          <a:off x="179512" y="906979"/>
          <a:ext cx="8507296" cy="5398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1706"/>
                <a:gridCol w="531706"/>
                <a:gridCol w="531706"/>
                <a:gridCol w="531706"/>
                <a:gridCol w="531706"/>
                <a:gridCol w="531706"/>
                <a:gridCol w="531706"/>
                <a:gridCol w="531706"/>
                <a:gridCol w="531706"/>
                <a:gridCol w="531706"/>
                <a:gridCol w="531706"/>
                <a:gridCol w="531706"/>
                <a:gridCol w="531706"/>
                <a:gridCol w="531706"/>
                <a:gridCol w="531706"/>
                <a:gridCol w="531706"/>
              </a:tblGrid>
              <a:tr h="3323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sin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0'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6'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12'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18'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24'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30'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36'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42'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48'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54'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60'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cos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1'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2'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3'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32345">
                <a:tc gridSpan="1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0.0000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90°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23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0.0000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0017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0035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0052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0070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0087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0105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0122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0140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0157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0175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89°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323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0175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0192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0209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0227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0244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0262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0279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0297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0314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0332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0349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88°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323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0349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0366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0384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0401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0419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0436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0454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0471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0488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0506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0523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87°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323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0523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0541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0558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0576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0593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0610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0628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0645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0663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0680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0698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86°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323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0698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0715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0732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0750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0767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0785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0802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0819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0837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0854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0.0872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85°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32345">
                <a:tc gridSpan="16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23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0.0872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0889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0906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0924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0941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0958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0976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0993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1028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1045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84°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323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1045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1063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1080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1097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1115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1132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1149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1167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1184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1201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1219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83°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323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1219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1236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1253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1271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1288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1305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1323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1340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1357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1374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1392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82°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323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1392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1409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1426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1444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1461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1478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1495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1513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1530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1547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1564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81°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323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1564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1582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1599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1616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1633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1650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1668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1685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1702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1719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0.1736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80°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419872" y="260648"/>
            <a:ext cx="39315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/>
              <a:t>Синусы - косинусы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2311411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9160970"/>
              </p:ext>
            </p:extLst>
          </p:nvPr>
        </p:nvGraphicFramePr>
        <p:xfrm>
          <a:off x="-1" y="1052736"/>
          <a:ext cx="9036496" cy="48348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4781"/>
                <a:gridCol w="564781"/>
                <a:gridCol w="564781"/>
                <a:gridCol w="564781"/>
                <a:gridCol w="564781"/>
                <a:gridCol w="564781"/>
                <a:gridCol w="564781"/>
                <a:gridCol w="564781"/>
                <a:gridCol w="564781"/>
                <a:gridCol w="564781"/>
                <a:gridCol w="564781"/>
                <a:gridCol w="564781"/>
                <a:gridCol w="564781"/>
                <a:gridCol w="564781"/>
                <a:gridCol w="564781"/>
                <a:gridCol w="564781"/>
              </a:tblGrid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10°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0.1736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1754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1771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1788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1805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1822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1840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1857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1874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1891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1908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79°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11°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1908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1925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1942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1959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1977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1994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2011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2028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2045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2062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2079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78°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2079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2096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2113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2130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2147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2164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2181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2198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2215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2233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2250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77°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2250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2267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2284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2300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2317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2334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2351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2368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2385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2402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2419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76°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14°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2419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2436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2453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2470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2487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2504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2521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2538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2554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2571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0.2588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75°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 gridSpan="16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15°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0.2588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2605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2622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2639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2656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2672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2689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2706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2723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2740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2756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74°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16°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2756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2773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2790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2807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2823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2840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2857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2874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2890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2907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2924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73°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17°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2942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2940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2957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2974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2990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3007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3024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3040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3057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3074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3090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72°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18°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3090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3107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3123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3140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3156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3173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3190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3206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3223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3239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3256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71°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19°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3256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3272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3289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3305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3322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3338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3355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3371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3387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3404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0.3420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70°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347864" y="404664"/>
            <a:ext cx="35194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Синусы - косинусы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26285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77515817"/>
              </p:ext>
            </p:extLst>
          </p:nvPr>
        </p:nvGraphicFramePr>
        <p:xfrm>
          <a:off x="179512" y="1052736"/>
          <a:ext cx="8964496" cy="48348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0281"/>
                <a:gridCol w="560281"/>
                <a:gridCol w="560281"/>
                <a:gridCol w="560281"/>
                <a:gridCol w="560281"/>
                <a:gridCol w="560281"/>
                <a:gridCol w="560281"/>
                <a:gridCol w="560281"/>
                <a:gridCol w="560281"/>
                <a:gridCol w="560281"/>
                <a:gridCol w="560281"/>
                <a:gridCol w="560281"/>
                <a:gridCol w="560281"/>
                <a:gridCol w="560281"/>
                <a:gridCol w="560281"/>
                <a:gridCol w="560281"/>
              </a:tblGrid>
              <a:tr h="43724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0.3420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3437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3453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3469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3486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3502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3518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3535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3551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3567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3584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69°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2515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21°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3584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3600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3616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3633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3649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3665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3681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3697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3714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3730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3746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68°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2515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22°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3746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3762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3778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3795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3811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3827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3843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3859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3875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3891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3907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67°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2515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23°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3097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3923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3939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3955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3971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3987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4003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4019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4035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4051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4067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66°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2515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24°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4067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4083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4099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4115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4131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4147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4163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4179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4195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4210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0.4226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65°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251508">
                <a:tc gridSpan="16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15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25°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0.4226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4242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4258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4274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4289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4305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4321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4337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4352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4368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4384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64°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2515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26°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4384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4399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4415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4431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4446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4462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4478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4493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4509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4524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4540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63°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2515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27°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4540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4555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4571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4586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4602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4617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4633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4648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4664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4679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4695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62°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2515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28°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4695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4710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4726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4741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4756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4772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4787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4802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4818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4833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4848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61°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2515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29°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4848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4863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4879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4894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4909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4924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4939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4955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4970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4985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0.5000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60°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517193" y="332656"/>
            <a:ext cx="35194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Синусы - косинусы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188714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70311419"/>
              </p:ext>
            </p:extLst>
          </p:nvPr>
        </p:nvGraphicFramePr>
        <p:xfrm>
          <a:off x="-8" y="1412777"/>
          <a:ext cx="9036512" cy="49413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4782"/>
                <a:gridCol w="564782"/>
                <a:gridCol w="564782"/>
                <a:gridCol w="564782"/>
                <a:gridCol w="564782"/>
                <a:gridCol w="564782"/>
                <a:gridCol w="564782"/>
                <a:gridCol w="564782"/>
                <a:gridCol w="564782"/>
                <a:gridCol w="564782"/>
                <a:gridCol w="564782"/>
                <a:gridCol w="564782"/>
                <a:gridCol w="564782"/>
                <a:gridCol w="564782"/>
                <a:gridCol w="564782"/>
                <a:gridCol w="564782"/>
              </a:tblGrid>
              <a:tr h="63870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30°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0.5000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5015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5030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5045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5060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5075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5090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5105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5120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5135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5150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59°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4092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31°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5150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5165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5180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5195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5210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5225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5240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5255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5270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5284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5299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58°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4092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32°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5299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5314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5329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5344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5358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5373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5388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5402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5417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5432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5446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57°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4092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33°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5446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5461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5476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5490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5505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5519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5534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5548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5563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5577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5592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56°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63870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34°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5592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5606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5621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5635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5650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5664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5678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5693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5707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5721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0.5736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55°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40929">
                <a:tc gridSpan="16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870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35°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0.5736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5750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5764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5779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5793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5807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5821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5835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5850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5864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0.5878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54°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4092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36°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5878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5892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5906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5920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5934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5948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5962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5976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5990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6004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6018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53°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4092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37°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6018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6032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6046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6060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6074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6088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6101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6115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6129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6143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6157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52°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4092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38°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6157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6170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6184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6198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6211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6225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6239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6252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6266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6280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6293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51°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63870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39°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6293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6307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6320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6334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6347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6361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6374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6388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6401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6414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0.6428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50°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542167" y="476672"/>
            <a:ext cx="35194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Синусы - косинусы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3239506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66667360"/>
              </p:ext>
            </p:extLst>
          </p:nvPr>
        </p:nvGraphicFramePr>
        <p:xfrm>
          <a:off x="0" y="1484783"/>
          <a:ext cx="9036496" cy="4032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4781"/>
                <a:gridCol w="564781"/>
                <a:gridCol w="564781"/>
                <a:gridCol w="564781"/>
                <a:gridCol w="564781"/>
                <a:gridCol w="564781"/>
                <a:gridCol w="564781"/>
                <a:gridCol w="564781"/>
                <a:gridCol w="564781"/>
                <a:gridCol w="564781"/>
                <a:gridCol w="564781"/>
                <a:gridCol w="564781"/>
                <a:gridCol w="564781"/>
                <a:gridCol w="564781"/>
                <a:gridCol w="564781"/>
                <a:gridCol w="564781"/>
              </a:tblGrid>
              <a:tr h="36658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40°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0.6428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6441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6455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6468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6481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6494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6508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6521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6534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6547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6561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49°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6658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41°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6561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6574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6587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6600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6613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6626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6639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6652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6665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6678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6691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48°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6658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42°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6691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6704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6717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6730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6743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6756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6769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6782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6794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6807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6820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47°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6658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43°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6820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6833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6845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6858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6871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6884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6896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8909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6921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6934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6947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46°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6658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44°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6947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6959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6972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6984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6997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7009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7022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7034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7046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7059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0.7071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45°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66586">
                <a:tc gridSpan="16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45°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0.7071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7083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7096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7108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7120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7133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7145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7157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7169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7181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7193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44°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6658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46°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7193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7206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7218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7230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7242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7254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7266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7278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7290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7302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7314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43°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6658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47°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7314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7325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7337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7349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7361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7373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7385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7396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7408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7420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7431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42°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6658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48°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7431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7443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7455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7466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7478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7490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7501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7513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7524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7536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7547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41°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6658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49°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7547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7559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7570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7581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7593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7604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7615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7627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7638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7649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0.7660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40°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699792" y="548679"/>
            <a:ext cx="35194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Синусы - косинусы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1841744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92060147"/>
              </p:ext>
            </p:extLst>
          </p:nvPr>
        </p:nvGraphicFramePr>
        <p:xfrm>
          <a:off x="50878" y="1039355"/>
          <a:ext cx="8697584" cy="48348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599"/>
                <a:gridCol w="543599"/>
                <a:gridCol w="543599"/>
                <a:gridCol w="543599"/>
                <a:gridCol w="543599"/>
                <a:gridCol w="543599"/>
                <a:gridCol w="543599"/>
                <a:gridCol w="543599"/>
                <a:gridCol w="543599"/>
                <a:gridCol w="543599"/>
                <a:gridCol w="543599"/>
                <a:gridCol w="543599"/>
                <a:gridCol w="543599"/>
                <a:gridCol w="543599"/>
                <a:gridCol w="543599"/>
                <a:gridCol w="543599"/>
              </a:tblGrid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50°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0.7660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7672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7683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7694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7705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7716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7727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7738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7749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7760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7771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39°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51°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7771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7782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7793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7804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7815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7826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7837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7848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7859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7869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7880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38°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52°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7880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7891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7902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7912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7923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7934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7944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7955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7965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7976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7986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37°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53°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7986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7997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8007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8018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8028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8039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8049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8059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8070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8080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8090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36°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54°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8090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8100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8111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8121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8131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8141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8151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8161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8171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8181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0.8192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35°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 gridSpan="16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55°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0.8192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8202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8211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8221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8231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8241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8251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8261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8271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8281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8290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34°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56°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8290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8300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8310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8320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8329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8339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8348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8358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8368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8377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8387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33°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57°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8387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8396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8406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8415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8425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8434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8443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8453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8462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8471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8480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32°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58°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8480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8490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8499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8508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8517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8526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8536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8545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8554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8563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8572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31°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59°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8572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8581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8590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8599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8607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8616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8625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8634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8643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8652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0.8660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30°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987824" y="454580"/>
            <a:ext cx="35194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Синусы - косинусы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29960097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1289"/>
              </p:ext>
            </p:extLst>
          </p:nvPr>
        </p:nvGraphicFramePr>
        <p:xfrm>
          <a:off x="179512" y="1133455"/>
          <a:ext cx="8784978" cy="48348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5813"/>
                <a:gridCol w="554611"/>
                <a:gridCol w="554611"/>
                <a:gridCol w="554611"/>
                <a:gridCol w="554611"/>
                <a:gridCol w="554611"/>
                <a:gridCol w="554611"/>
                <a:gridCol w="554611"/>
                <a:gridCol w="554611"/>
                <a:gridCol w="554611"/>
                <a:gridCol w="554611"/>
                <a:gridCol w="554611"/>
                <a:gridCol w="554611"/>
                <a:gridCol w="554611"/>
                <a:gridCol w="554611"/>
                <a:gridCol w="554611"/>
              </a:tblGrid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60°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0.8660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8669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8678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8686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8695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8704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8712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8721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8729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8738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8746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29°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61°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8746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8755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8763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8771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8780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8788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8796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8805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8813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8821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8829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28°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62°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8829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8838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8846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8854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8862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8870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8878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8886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8894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8902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8910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27°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63°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8910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8918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8926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8934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8942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8949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8957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8965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8973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8980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8988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26°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64°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8988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8996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9003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9011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9018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9026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9033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9041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9048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9056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0.9063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25°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 gridSpan="16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65°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0.9063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9070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9078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9085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9092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9100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9107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9114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9121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9128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9135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24°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66°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9135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9143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9150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9157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9164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9171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9178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9184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9191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9198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9205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23°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67°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9205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9212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9219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9225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9232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9239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9245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9252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9259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9256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9272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22°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68°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9272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9278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9285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9291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9298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9304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9311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9317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9323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9330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9336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21°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69°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9336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9342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9348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9354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9361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9367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9373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9379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9383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9391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0.9397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419872" y="548680"/>
            <a:ext cx="35194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Синусы - косинусы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11099459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06789681"/>
              </p:ext>
            </p:extLst>
          </p:nvPr>
        </p:nvGraphicFramePr>
        <p:xfrm>
          <a:off x="251520" y="1061447"/>
          <a:ext cx="8892480" cy="4892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780"/>
                <a:gridCol w="555780"/>
                <a:gridCol w="555780"/>
                <a:gridCol w="555780"/>
                <a:gridCol w="555780"/>
                <a:gridCol w="555780"/>
                <a:gridCol w="555780"/>
                <a:gridCol w="555780"/>
                <a:gridCol w="555780"/>
                <a:gridCol w="555780"/>
                <a:gridCol w="555780"/>
                <a:gridCol w="555780"/>
                <a:gridCol w="555780"/>
                <a:gridCol w="555780"/>
                <a:gridCol w="555780"/>
                <a:gridCol w="555780"/>
              </a:tblGrid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70°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9397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9403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9409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9415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9421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9426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9432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9438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9444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9449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0.9455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19°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71°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9455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9461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9466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9472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9478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9483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9489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9494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9500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9505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9511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18°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72°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9511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9516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9521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9527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9532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9537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9542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9548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9553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9558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9563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17°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73°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9563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9568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9573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9578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9583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9588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9593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9598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9603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9608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9613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16°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74°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9613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9617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9622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9627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9632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9636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9641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9646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9650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9655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0.9659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15°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 gridSpan="16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75°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9659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9664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9668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9673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9677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9681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9686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9694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9699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9703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14°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76°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9703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9707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9711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9715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9720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9724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9728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9732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9736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9740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9744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77°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9744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9748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9751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9755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9759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9763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9767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9770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9774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9778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9781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78°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9781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9785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9789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9792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9796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9799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9803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9806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9813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9816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11°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79°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9816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9820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9823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9826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9829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9833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9836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9839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9842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9845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0.9848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 gridSpan="16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519928" y="476672"/>
            <a:ext cx="35194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Синусы - косинусы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4285195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3303" y="1579418"/>
            <a:ext cx="711857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>
                <a:solidFill>
                  <a:srgbClr val="C00000"/>
                </a:solidFill>
                <a:latin typeface="+mj-lt"/>
                <a:ea typeface="Batang" panose="02030600000101010101" pitchFamily="18" charset="-127"/>
                <a:cs typeface="David" panose="020E0502060401010101" pitchFamily="34" charset="-79"/>
              </a:rPr>
              <a:t>«Геометрия является самым могущественным средством для изощрения наших умственных способностей и даёт нам возможность правильно мыслить и рассуждать»  Г. Галилей.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95936" y="670489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Эпиграф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392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5291995"/>
              </p:ext>
            </p:extLst>
          </p:nvPr>
        </p:nvGraphicFramePr>
        <p:xfrm>
          <a:off x="4" y="1160316"/>
          <a:ext cx="8964480" cy="55100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0280"/>
                <a:gridCol w="560280"/>
                <a:gridCol w="560280"/>
                <a:gridCol w="560280"/>
                <a:gridCol w="560280"/>
                <a:gridCol w="560280"/>
                <a:gridCol w="560280"/>
                <a:gridCol w="560280"/>
                <a:gridCol w="560280"/>
                <a:gridCol w="560280"/>
                <a:gridCol w="560280"/>
                <a:gridCol w="560280"/>
                <a:gridCol w="560280"/>
                <a:gridCol w="560280"/>
                <a:gridCol w="560280"/>
                <a:gridCol w="560280"/>
              </a:tblGrid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80°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0.9848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9851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9854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9857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9860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9863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9866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9869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9871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9874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9877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81°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9877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9880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9882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9885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9888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9893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9895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9898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9903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82°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9903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9905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9907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9910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9912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9914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9917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9919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9921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9923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9925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83°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9925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9928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9930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9932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9934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9936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9938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9940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9942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9943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9945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84°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9945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9947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9949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9951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9952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9954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9956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9957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9959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9960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9962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 gridSpan="16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85°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9962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9963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9965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9966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9968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9969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9971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9972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9973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9974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9976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86°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9976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9977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9978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9979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9980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9981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9982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9983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9984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9985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9986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87°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9986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9987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9988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9989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9991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9992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9993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9993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9994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88°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9994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9995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9995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9996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9996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9997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9997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9997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9998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9998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0.9998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89°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9998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9999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9999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9999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9999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1.0000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1.0000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1.0000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1.0000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1.0000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1.0000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90°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1.0000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 gridSpan="1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sin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60'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54'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48'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42'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36'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30'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24'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18'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12'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6'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0'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cos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1'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2'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3'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235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399610"/>
            <a:ext cx="55446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Синусы - косинусы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397438"/>
            <a:ext cx="55446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Синусы - косинусы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00489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0913" y="417438"/>
            <a:ext cx="83301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Решение треугольников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1340768"/>
            <a:ext cx="741682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Тригонометрия</a:t>
            </a:r>
            <a:r>
              <a:rPr lang="ru-RU" sz="2800" dirty="0"/>
              <a:t> – слово греческое и в буквальном переводе означает измерение треугольников.</a:t>
            </a:r>
          </a:p>
          <a:p>
            <a:r>
              <a:rPr lang="ru-RU" sz="2800" dirty="0"/>
              <a:t>В данном случае измерение треугольников следует понимать как решение треугольников, т.е. определение сторон, углов и других элементов треугольника, если даны некоторые из них. Большое количество практических задач, а также задач планиметрии, стереометрии, астрономии и других приводятся к задаче решения треугольников.</a:t>
            </a:r>
            <a:endParaRPr lang="ru-RU" sz="2800" dirty="0"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028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7504" y="116632"/>
            <a:ext cx="3972199" cy="380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alt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З</a:t>
            </a:r>
            <a:r>
              <a:rPr kumimoji="0" lang="ru-RU" altLang="ru-RU" sz="2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адача</a:t>
            </a: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№1</a:t>
            </a: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Решение треугольника по двум сторонам и углу между ними.</a:t>
            </a: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Дано</a:t>
            </a: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altLang="ru-RU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: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= 7 см, </a:t>
            </a:r>
            <a:r>
              <a:rPr kumimoji="0" lang="ru-RU" alt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= 23cм, </a:t>
            </a:r>
            <a:r>
              <a:rPr kumimoji="0" lang="ru-RU" alt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∟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alt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= 130° </a:t>
            </a: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Найти: </a:t>
            </a:r>
            <a:r>
              <a:rPr kumimoji="0" lang="ru-RU" alt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, </a:t>
            </a:r>
            <a:r>
              <a:rPr kumimoji="0" lang="ru-RU" alt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∟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alt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А, ∟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alt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В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en-US" altLang="ru-RU" sz="6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4521586" y="764704"/>
            <a:ext cx="4054425" cy="3301322"/>
            <a:chOff x="4838055" y="1768485"/>
            <a:chExt cx="4045743" cy="3301322"/>
          </a:xfrm>
        </p:grpSpPr>
        <p:sp>
          <p:nvSpPr>
            <p:cNvPr id="5" name="Равнобедренный треугольник 4"/>
            <p:cNvSpPr/>
            <p:nvPr/>
          </p:nvSpPr>
          <p:spPr>
            <a:xfrm>
              <a:off x="5292080" y="2236509"/>
              <a:ext cx="3429000" cy="2143125"/>
            </a:xfrm>
            <a:prstGeom prst="triangle">
              <a:avLst>
                <a:gd name="adj" fmla="val 79629"/>
              </a:avLst>
            </a:prstGeom>
            <a:solidFill>
              <a:srgbClr val="99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838055" y="4134932"/>
              <a:ext cx="45402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ru-RU" sz="2400" b="1" dirty="0"/>
                <a:t>А</a:t>
              </a:r>
            </a:p>
          </p:txBody>
        </p:sp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7916034" y="1768485"/>
              <a:ext cx="38417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ru-RU" sz="2400" b="1" dirty="0"/>
                <a:t>B</a:t>
              </a:r>
              <a:endParaRPr lang="ru-RU" altLang="ru-RU" sz="2400" b="1" dirty="0"/>
            </a:p>
          </p:txBody>
        </p:sp>
        <p:graphicFrame>
          <p:nvGraphicFramePr>
            <p:cNvPr id="8" name="Объект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3260142445"/>
                </p:ext>
              </p:extLst>
            </p:nvPr>
          </p:nvGraphicFramePr>
          <p:xfrm>
            <a:off x="8516651" y="3013295"/>
            <a:ext cx="367147" cy="396614"/>
          </p:xfrm>
          <a:graphic>
            <a:graphicData uri="http://schemas.openxmlformats.org/presentationml/2006/ole">
              <p:oleObj spid="_x0000_s4138" name="Формула" r:id="rId3" imgW="126720" imgH="139680" progId="Equation.3">
                <p:embed/>
              </p:oleObj>
            </a:graphicData>
          </a:graphic>
        </p:graphicFrame>
        <p:graphicFrame>
          <p:nvGraphicFramePr>
            <p:cNvPr id="9" name="Объект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2514886058"/>
                </p:ext>
              </p:extLst>
            </p:nvPr>
          </p:nvGraphicFramePr>
          <p:xfrm>
            <a:off x="6728296" y="4552517"/>
            <a:ext cx="556568" cy="517290"/>
          </p:xfrm>
          <a:graphic>
            <a:graphicData uri="http://schemas.openxmlformats.org/presentationml/2006/ole">
              <p:oleObj spid="_x0000_s4139" name="Формула" r:id="rId4" imgW="126720" imgH="177480" progId="Equation.3">
                <p:embed/>
              </p:oleObj>
            </a:graphicData>
          </a:graphic>
        </p:graphicFrame>
        <p:graphicFrame>
          <p:nvGraphicFramePr>
            <p:cNvPr id="10" name="Объект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2853856579"/>
                </p:ext>
              </p:extLst>
            </p:nvPr>
          </p:nvGraphicFramePr>
          <p:xfrm>
            <a:off x="6300192" y="2703108"/>
            <a:ext cx="406202" cy="394780"/>
          </p:xfrm>
          <a:graphic>
            <a:graphicData uri="http://schemas.openxmlformats.org/presentationml/2006/ole">
              <p:oleObj spid="_x0000_s4140" name="Формула" r:id="rId5" imgW="114120" imgH="139680" progId="Equation.3">
                <p:embed/>
              </p:oleObj>
            </a:graphicData>
          </a:graphic>
        </p:graphicFrame>
      </p:grpSp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440" y="5632543"/>
            <a:ext cx="1605325" cy="90671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876256" y="4396462"/>
            <a:ext cx="1721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Cos 130=-0.643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876256" y="5017391"/>
            <a:ext cx="1969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Cos 11=0,981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48848" y="2796024"/>
            <a:ext cx="4572000" cy="357020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6400" b="1" i="1" dirty="0">
                <a:latin typeface="Arial" pitchFamily="34" charset="0"/>
                <a:cs typeface="Arial" pitchFamily="34" charset="0"/>
              </a:rPr>
              <a:t>Р</a:t>
            </a:r>
            <a:r>
              <a:rPr lang="ru-RU" altLang="ru-RU" b="1" i="1" dirty="0">
                <a:latin typeface="Arial" pitchFamily="34" charset="0"/>
                <a:cs typeface="Arial" pitchFamily="34" charset="0"/>
              </a:rPr>
              <a:t>ешение</a:t>
            </a:r>
            <a:r>
              <a:rPr lang="ru-RU" alt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b="1" i="1" dirty="0">
                <a:latin typeface="Arial" pitchFamily="34" charset="0"/>
                <a:cs typeface="Arial" pitchFamily="34" charset="0"/>
              </a:rPr>
              <a:t>:</a:t>
            </a:r>
            <a:r>
              <a:rPr lang="ru-RU" altLang="ru-RU" b="1" dirty="0">
                <a:latin typeface="Arial" pitchFamily="34" charset="0"/>
                <a:cs typeface="Arial" pitchFamily="34" charset="0"/>
              </a:rPr>
              <a:t> </a:t>
            </a:r>
            <a:endParaRPr lang="ru-RU" altLang="ru-RU" dirty="0">
              <a:latin typeface="Arial" pitchFamily="34" charset="0"/>
              <a:cs typeface="Arial" pitchFamily="34" charset="0"/>
            </a:endParaRP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i="1" dirty="0">
                <a:latin typeface="Arial" pitchFamily="34" charset="0"/>
                <a:cs typeface="Arial" pitchFamily="34" charset="0"/>
              </a:rPr>
              <a:t>c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=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a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+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b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− 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altLang="ru-RU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altLang="ru-RU" i="1" dirty="0" smtClean="0">
                <a:latin typeface="Arial" pitchFamily="34" charset="0"/>
                <a:cs typeface="Arial" pitchFamily="34" charset="0"/>
              </a:rPr>
              <a:t>b </a:t>
            </a:r>
            <a:r>
              <a:rPr lang="ru-RU" altLang="ru-RU" dirty="0" err="1">
                <a:latin typeface="Arial" pitchFamily="34" charset="0"/>
                <a:cs typeface="Arial" pitchFamily="34" charset="0"/>
              </a:rPr>
              <a:t>cos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C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i="1" dirty="0">
                <a:latin typeface="Arial" pitchFamily="34" charset="0"/>
                <a:cs typeface="Arial" pitchFamily="34" charset="0"/>
              </a:rPr>
              <a:t>с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= </a:t>
            </a:r>
            <a:r>
              <a:rPr lang="ru-RU" altLang="ru-RU" b="1" dirty="0">
                <a:latin typeface="Arial" pitchFamily="34" charset="0"/>
                <a:cs typeface="Arial" pitchFamily="34" charset="0"/>
              </a:rPr>
              <a:t>√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49 + 529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 -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2×7×23×(-0,643)</a:t>
            </a:r>
            <a:r>
              <a:rPr lang="en-US" altLang="ru-RU" dirty="0">
                <a:latin typeface="Arial" pitchFamily="34" charset="0"/>
                <a:cs typeface="Arial" pitchFamily="34" charset="0"/>
              </a:rPr>
              <a:t>=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28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err="1">
                <a:latin typeface="Arial" pitchFamily="34" charset="0"/>
                <a:cs typeface="Arial" pitchFamily="34" charset="0"/>
              </a:rPr>
              <a:t>cos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A = b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+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c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−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 a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baseline="30000" dirty="0">
                <a:latin typeface="Arial" pitchFamily="34" charset="0"/>
                <a:cs typeface="Arial" pitchFamily="34" charset="0"/>
              </a:rPr>
              <a:t>2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/ 2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bc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err="1">
                <a:latin typeface="Arial" pitchFamily="34" charset="0"/>
                <a:cs typeface="Arial" pitchFamily="34" charset="0"/>
              </a:rPr>
              <a:t>cos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A =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(529 + 784 – 49) / 2 ×23× 28 </a:t>
            </a:r>
            <a:r>
              <a:rPr lang="en-US" altLang="ru-RU" dirty="0">
                <a:latin typeface="Arial" pitchFamily="34" charset="0"/>
                <a:cs typeface="Arial" pitchFamily="34" charset="0"/>
              </a:rPr>
              <a:t>=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0,981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i="1" dirty="0">
                <a:latin typeface="Arial" pitchFamily="34" charset="0"/>
                <a:cs typeface="Arial" pitchFamily="34" charset="0"/>
              </a:rPr>
              <a:t>∟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А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11°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i="1" dirty="0">
                <a:latin typeface="Arial" pitchFamily="34" charset="0"/>
                <a:cs typeface="Arial" pitchFamily="34" charset="0"/>
              </a:rPr>
              <a:t>∟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=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180° - (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∟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А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+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∟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C) =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180°- (11°+130°) </a:t>
            </a:r>
            <a:r>
              <a:rPr lang="en-US" altLang="ru-RU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39°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>
                <a:latin typeface="Arial" pitchFamily="34" charset="0"/>
                <a:cs typeface="Arial" pitchFamily="34" charset="0"/>
              </a:rPr>
              <a:t>Ответ:</a:t>
            </a:r>
            <a:r>
              <a:rPr lang="ru-RU" alt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c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28,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∟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А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11°,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∟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B </a:t>
            </a:r>
            <a:r>
              <a:rPr lang="en-US" altLang="ru-RU" i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39°.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412943" y="3131150"/>
            <a:ext cx="433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48828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951399"/>
            <a:ext cx="65344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latin typeface="Arial" pitchFamily="34" charset="0"/>
                <a:cs typeface="Arial" pitchFamily="34" charset="0"/>
              </a:rPr>
              <a:t>№2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Arial" pitchFamily="34" charset="0"/>
                <a:cs typeface="Arial" pitchFamily="34" charset="0"/>
              </a:rPr>
              <a:t>Решение треугольника по стороне и прилежащим к ней углам.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>
                <a:latin typeface="Arial" pitchFamily="34" charset="0"/>
                <a:cs typeface="Arial" pitchFamily="34" charset="0"/>
              </a:rPr>
              <a:t>Дано:</a:t>
            </a:r>
            <a:r>
              <a:rPr lang="ru-RU" altLang="ru-RU" b="1" dirty="0">
                <a:latin typeface="Arial" pitchFamily="34" charset="0"/>
                <a:cs typeface="Arial" pitchFamily="34" charset="0"/>
              </a:rPr>
              <a:t> </a:t>
            </a:r>
            <a:endParaRPr lang="ru-RU" altLang="ru-RU" dirty="0">
              <a:latin typeface="Arial" pitchFamily="34" charset="0"/>
              <a:cs typeface="Arial" pitchFamily="34" charset="0"/>
            </a:endParaRP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i="1" dirty="0">
                <a:latin typeface="Arial" pitchFamily="34" charset="0"/>
                <a:cs typeface="Arial" pitchFamily="34" charset="0"/>
              </a:rPr>
              <a:t>а=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20 см,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∟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А=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75°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, ∟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В=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60° 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>
                <a:latin typeface="Arial" pitchFamily="34" charset="0"/>
                <a:cs typeface="Arial" pitchFamily="34" charset="0"/>
              </a:rPr>
              <a:t>Найти:</a:t>
            </a:r>
            <a:r>
              <a:rPr lang="ru-RU" alt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∟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C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, b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, c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4984020" y="1038020"/>
            <a:ext cx="4054425" cy="3301322"/>
            <a:chOff x="4838055" y="1768485"/>
            <a:chExt cx="4045743" cy="3301322"/>
          </a:xfrm>
        </p:grpSpPr>
        <p:sp>
          <p:nvSpPr>
            <p:cNvPr id="5" name="Равнобедренный треугольник 4"/>
            <p:cNvSpPr/>
            <p:nvPr/>
          </p:nvSpPr>
          <p:spPr>
            <a:xfrm>
              <a:off x="5292080" y="2236509"/>
              <a:ext cx="3429000" cy="2143125"/>
            </a:xfrm>
            <a:prstGeom prst="triangle">
              <a:avLst>
                <a:gd name="adj" fmla="val 79629"/>
              </a:avLst>
            </a:prstGeom>
            <a:solidFill>
              <a:srgbClr val="99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838055" y="4134932"/>
              <a:ext cx="45402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ru-RU" sz="2400" b="1" dirty="0"/>
                <a:t>А</a:t>
              </a:r>
            </a:p>
          </p:txBody>
        </p:sp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7916034" y="1768485"/>
              <a:ext cx="38417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ru-RU" sz="2400" b="1" dirty="0"/>
                <a:t>B</a:t>
              </a:r>
              <a:endParaRPr lang="ru-RU" altLang="ru-RU" sz="2400" b="1" dirty="0"/>
            </a:p>
          </p:txBody>
        </p:sp>
        <p:graphicFrame>
          <p:nvGraphicFramePr>
            <p:cNvPr id="8" name="Объект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1202789987"/>
                </p:ext>
              </p:extLst>
            </p:nvPr>
          </p:nvGraphicFramePr>
          <p:xfrm>
            <a:off x="8516651" y="3013295"/>
            <a:ext cx="367147" cy="396614"/>
          </p:xfrm>
          <a:graphic>
            <a:graphicData uri="http://schemas.openxmlformats.org/presentationml/2006/ole">
              <p:oleObj spid="_x0000_s3115" name="Формула" r:id="rId3" imgW="126720" imgH="139680" progId="Equation.3">
                <p:embed/>
              </p:oleObj>
            </a:graphicData>
          </a:graphic>
        </p:graphicFrame>
        <p:graphicFrame>
          <p:nvGraphicFramePr>
            <p:cNvPr id="9" name="Объект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2325888187"/>
                </p:ext>
              </p:extLst>
            </p:nvPr>
          </p:nvGraphicFramePr>
          <p:xfrm>
            <a:off x="6728296" y="4552517"/>
            <a:ext cx="556568" cy="517290"/>
          </p:xfrm>
          <a:graphic>
            <a:graphicData uri="http://schemas.openxmlformats.org/presentationml/2006/ole">
              <p:oleObj spid="_x0000_s3116" name="Формула" r:id="rId4" imgW="126720" imgH="177480" progId="Equation.3">
                <p:embed/>
              </p:oleObj>
            </a:graphicData>
          </a:graphic>
        </p:graphicFrame>
        <p:graphicFrame>
          <p:nvGraphicFramePr>
            <p:cNvPr id="10" name="Объект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3553483220"/>
                </p:ext>
              </p:extLst>
            </p:nvPr>
          </p:nvGraphicFramePr>
          <p:xfrm>
            <a:off x="6300192" y="2703108"/>
            <a:ext cx="406202" cy="394780"/>
          </p:xfrm>
          <a:graphic>
            <a:graphicData uri="http://schemas.openxmlformats.org/presentationml/2006/ole">
              <p:oleObj spid="_x0000_s3117" name="Формула" r:id="rId5" imgW="114120" imgH="139680" progId="Equation.3">
                <p:embed/>
              </p:oleObj>
            </a:graphicData>
          </a:graphic>
        </p:graphicFrame>
      </p:grpSp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092" y="5662992"/>
            <a:ext cx="1640021" cy="926308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412020" y="3068960"/>
            <a:ext cx="4572000" cy="329320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6400" b="1" i="1" dirty="0">
                <a:latin typeface="Arial" pitchFamily="34" charset="0"/>
                <a:cs typeface="Arial" pitchFamily="34" charset="0"/>
              </a:rPr>
              <a:t>Р</a:t>
            </a:r>
            <a:r>
              <a:rPr lang="ru-RU" altLang="ru-RU" b="1" i="1" dirty="0">
                <a:latin typeface="Arial" pitchFamily="34" charset="0"/>
                <a:cs typeface="Arial" pitchFamily="34" charset="0"/>
              </a:rPr>
              <a:t>ешение:</a:t>
            </a:r>
            <a:r>
              <a:rPr lang="ru-RU" altLang="ru-RU" b="1" dirty="0">
                <a:latin typeface="Arial" pitchFamily="34" charset="0"/>
                <a:cs typeface="Arial" pitchFamily="34" charset="0"/>
              </a:rPr>
              <a:t> </a:t>
            </a:r>
            <a:endParaRPr lang="ru-RU" altLang="ru-RU" dirty="0">
              <a:latin typeface="Arial" pitchFamily="34" charset="0"/>
              <a:cs typeface="Arial" pitchFamily="34" charset="0"/>
            </a:endParaRP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i="1" dirty="0">
                <a:latin typeface="Arial" pitchFamily="34" charset="0"/>
                <a:cs typeface="Arial" pitchFamily="34" charset="0"/>
              </a:rPr>
              <a:t>∟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C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=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180-(60°+75°) = 45°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i="1" dirty="0">
                <a:latin typeface="Arial" pitchFamily="34" charset="0"/>
                <a:cs typeface="Arial" pitchFamily="34" charset="0"/>
              </a:rPr>
              <a:t>a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/</a:t>
            </a:r>
            <a:r>
              <a:rPr lang="ru-RU" altLang="ru-RU" dirty="0" err="1">
                <a:latin typeface="Arial" pitchFamily="34" charset="0"/>
                <a:cs typeface="Arial" pitchFamily="34" charset="0"/>
              </a:rPr>
              <a:t>sin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A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=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b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/</a:t>
            </a:r>
            <a:r>
              <a:rPr lang="ru-RU" altLang="ru-RU" dirty="0" err="1">
                <a:latin typeface="Arial" pitchFamily="34" charset="0"/>
                <a:cs typeface="Arial" pitchFamily="34" charset="0"/>
              </a:rPr>
              <a:t>sin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B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=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c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/</a:t>
            </a:r>
            <a:r>
              <a:rPr lang="ru-RU" altLang="ru-RU" dirty="0" err="1">
                <a:latin typeface="Arial" pitchFamily="34" charset="0"/>
                <a:cs typeface="Arial" pitchFamily="34" charset="0"/>
              </a:rPr>
              <a:t>sin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C </a:t>
            </a:r>
            <a:endParaRPr lang="ru-RU" altLang="ru-RU" dirty="0">
              <a:latin typeface="Arial" pitchFamily="34" charset="0"/>
              <a:cs typeface="Arial" pitchFamily="34" charset="0"/>
            </a:endParaRP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i="1" dirty="0">
                <a:latin typeface="Arial" pitchFamily="34" charset="0"/>
                <a:cs typeface="Arial" pitchFamily="34" charset="0"/>
              </a:rPr>
              <a:t>b = a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×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(</a:t>
            </a:r>
            <a:r>
              <a:rPr lang="ru-RU" altLang="ru-RU" dirty="0" err="1">
                <a:latin typeface="Arial" pitchFamily="34" charset="0"/>
                <a:cs typeface="Arial" pitchFamily="34" charset="0"/>
              </a:rPr>
              <a:t>sin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B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/ </a:t>
            </a:r>
            <a:r>
              <a:rPr lang="ru-RU" altLang="ru-RU" dirty="0" err="1">
                <a:latin typeface="Arial" pitchFamily="34" charset="0"/>
                <a:cs typeface="Arial" pitchFamily="34" charset="0"/>
              </a:rPr>
              <a:t>sin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A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)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i="1" dirty="0" smtClean="0">
                <a:latin typeface="Arial" pitchFamily="34" charset="0"/>
                <a:cs typeface="Arial" pitchFamily="34" charset="0"/>
              </a:rPr>
              <a:t>b=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20×(0,866/ 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0,966)</a:t>
            </a:r>
            <a:r>
              <a:rPr lang="en-US" altLang="ru-RU" dirty="0" smtClean="0">
                <a:latin typeface="Arial" pitchFamily="34" charset="0"/>
                <a:cs typeface="Arial" pitchFamily="34" charset="0"/>
              </a:rPr>
              <a:t> =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17,9</a:t>
            </a:r>
            <a:endParaRPr lang="ru-RU" altLang="ru-RU" dirty="0">
              <a:latin typeface="Arial" pitchFamily="34" charset="0"/>
              <a:cs typeface="Arial" pitchFamily="34" charset="0"/>
            </a:endParaRP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i="1" dirty="0">
                <a:latin typeface="Arial" pitchFamily="34" charset="0"/>
                <a:cs typeface="Arial" pitchFamily="34" charset="0"/>
              </a:rPr>
              <a:t>c = a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× (</a:t>
            </a:r>
            <a:r>
              <a:rPr lang="ru-RU" altLang="ru-RU" dirty="0" err="1">
                <a:latin typeface="Arial" pitchFamily="34" charset="0"/>
                <a:cs typeface="Arial" pitchFamily="34" charset="0"/>
              </a:rPr>
              <a:t>sin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C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/ </a:t>
            </a:r>
            <a:r>
              <a:rPr lang="ru-RU" altLang="ru-RU" dirty="0" err="1">
                <a:latin typeface="Arial" pitchFamily="34" charset="0"/>
                <a:cs typeface="Arial" pitchFamily="34" charset="0"/>
              </a:rPr>
              <a:t>sin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A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)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i="1" dirty="0">
                <a:latin typeface="Arial" pitchFamily="34" charset="0"/>
                <a:cs typeface="Arial" pitchFamily="34" charset="0"/>
              </a:rPr>
              <a:t>c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= 20×(0,7/ 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0,966)</a:t>
            </a:r>
            <a:r>
              <a:rPr lang="en-US" altLang="ru-RU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14,6</a:t>
            </a:r>
            <a:endParaRPr lang="ru-RU" altLang="ru-RU" dirty="0">
              <a:latin typeface="Arial" pitchFamily="34" charset="0"/>
              <a:cs typeface="Arial" pitchFamily="34" charset="0"/>
            </a:endParaRP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>
                <a:latin typeface="Arial" pitchFamily="34" charset="0"/>
                <a:cs typeface="Arial" pitchFamily="34" charset="0"/>
              </a:rPr>
              <a:t>Ответ:</a:t>
            </a:r>
            <a:r>
              <a:rPr lang="ru-RU" alt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∟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C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=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45°,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b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17,9 см, </a:t>
            </a:r>
            <a:r>
              <a:rPr lang="ru-RU" altLang="ru-RU" i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altLang="ru-RU" i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14,6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см.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68144" y="436510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 60=0,866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849888" y="478786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 75=0,966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868144" y="5157192"/>
            <a:ext cx="1572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 45=0,7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0464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066814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latin typeface="Arial" pitchFamily="34" charset="0"/>
                <a:cs typeface="Arial" pitchFamily="34" charset="0"/>
              </a:rPr>
              <a:t>№3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Arial" pitchFamily="34" charset="0"/>
                <a:cs typeface="Arial" pitchFamily="34" charset="0"/>
              </a:rPr>
              <a:t>Решение треугольника по трем сторонам.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>
                <a:latin typeface="Arial" pitchFamily="34" charset="0"/>
                <a:cs typeface="Arial" pitchFamily="34" charset="0"/>
              </a:rPr>
              <a:t>Дано:</a:t>
            </a:r>
            <a:r>
              <a:rPr lang="ru-RU" altLang="ru-RU" b="1" dirty="0">
                <a:latin typeface="Arial" pitchFamily="34" charset="0"/>
                <a:cs typeface="Arial" pitchFamily="34" charset="0"/>
              </a:rPr>
              <a:t> </a:t>
            </a:r>
            <a:endParaRPr lang="ru-RU" altLang="ru-RU" dirty="0">
              <a:latin typeface="Arial" pitchFamily="34" charset="0"/>
              <a:cs typeface="Arial" pitchFamily="34" charset="0"/>
            </a:endParaRP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i="1" dirty="0">
                <a:latin typeface="Arial" pitchFamily="34" charset="0"/>
                <a:cs typeface="Arial" pitchFamily="34" charset="0"/>
              </a:rPr>
              <a:t>а=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7 см,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b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=2 см,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с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=8 см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>
                <a:latin typeface="Arial" pitchFamily="34" charset="0"/>
                <a:cs typeface="Arial" pitchFamily="34" charset="0"/>
              </a:rPr>
              <a:t>Найти:</a:t>
            </a:r>
            <a:r>
              <a:rPr lang="ru-RU" alt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∟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А, ∟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В, ∟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С. </a:t>
            </a:r>
            <a:endParaRPr lang="ru-RU" altLang="ru-RU" dirty="0">
              <a:latin typeface="Arial" pitchFamily="34" charset="0"/>
              <a:cs typeface="Arial" pitchFamily="34" charset="0"/>
            </a:endParaRP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4534571" y="307077"/>
            <a:ext cx="4054425" cy="3301322"/>
            <a:chOff x="4838055" y="1768485"/>
            <a:chExt cx="4045743" cy="3301322"/>
          </a:xfrm>
        </p:grpSpPr>
        <p:sp>
          <p:nvSpPr>
            <p:cNvPr id="5" name="Равнобедренный треугольник 4"/>
            <p:cNvSpPr/>
            <p:nvPr/>
          </p:nvSpPr>
          <p:spPr>
            <a:xfrm>
              <a:off x="5292080" y="2236509"/>
              <a:ext cx="3429000" cy="2143125"/>
            </a:xfrm>
            <a:prstGeom prst="triangle">
              <a:avLst>
                <a:gd name="adj" fmla="val 79629"/>
              </a:avLst>
            </a:prstGeom>
            <a:solidFill>
              <a:srgbClr val="99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838055" y="4134932"/>
              <a:ext cx="45402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ru-RU" sz="2400" b="1" dirty="0"/>
                <a:t>А</a:t>
              </a:r>
            </a:p>
          </p:txBody>
        </p:sp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7916034" y="1768485"/>
              <a:ext cx="38417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ru-RU" sz="2400" b="1" dirty="0"/>
                <a:t>B</a:t>
              </a:r>
              <a:endParaRPr lang="ru-RU" altLang="ru-RU" sz="2400" b="1" dirty="0"/>
            </a:p>
          </p:txBody>
        </p:sp>
        <p:graphicFrame>
          <p:nvGraphicFramePr>
            <p:cNvPr id="8" name="Объект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1202789987"/>
                </p:ext>
              </p:extLst>
            </p:nvPr>
          </p:nvGraphicFramePr>
          <p:xfrm>
            <a:off x="8516651" y="3013295"/>
            <a:ext cx="367147" cy="396614"/>
          </p:xfrm>
          <a:graphic>
            <a:graphicData uri="http://schemas.openxmlformats.org/presentationml/2006/ole">
              <p:oleObj spid="_x0000_s2091" name="Формула" r:id="rId3" imgW="126720" imgH="139680" progId="Equation.3">
                <p:embed/>
              </p:oleObj>
            </a:graphicData>
          </a:graphic>
        </p:graphicFrame>
        <p:graphicFrame>
          <p:nvGraphicFramePr>
            <p:cNvPr id="9" name="Объект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2325888187"/>
                </p:ext>
              </p:extLst>
            </p:nvPr>
          </p:nvGraphicFramePr>
          <p:xfrm>
            <a:off x="6728296" y="4552517"/>
            <a:ext cx="556568" cy="517290"/>
          </p:xfrm>
          <a:graphic>
            <a:graphicData uri="http://schemas.openxmlformats.org/presentationml/2006/ole">
              <p:oleObj spid="_x0000_s2092" name="Формула" r:id="rId4" imgW="126720" imgH="177480" progId="Equation.3">
                <p:embed/>
              </p:oleObj>
            </a:graphicData>
          </a:graphic>
        </p:graphicFrame>
        <p:graphicFrame>
          <p:nvGraphicFramePr>
            <p:cNvPr id="10" name="Объект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3553483220"/>
                </p:ext>
              </p:extLst>
            </p:nvPr>
          </p:nvGraphicFramePr>
          <p:xfrm>
            <a:off x="6300192" y="2703108"/>
            <a:ext cx="406202" cy="394780"/>
          </p:xfrm>
          <a:graphic>
            <a:graphicData uri="http://schemas.openxmlformats.org/presentationml/2006/ole">
              <p:oleObj spid="_x0000_s2093" name="Формула" r:id="rId5" imgW="114120" imgH="139680" progId="Equation.3">
                <p:embed/>
              </p:oleObj>
            </a:graphicData>
          </a:graphic>
        </p:graphicFrame>
      </p:grpSp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020" y="5661248"/>
            <a:ext cx="1482980" cy="837609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417570" y="3121372"/>
            <a:ext cx="4572000" cy="306237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6700" b="1" i="1" dirty="0">
                <a:latin typeface="Arial" pitchFamily="34" charset="0"/>
                <a:cs typeface="Arial" pitchFamily="34" charset="0"/>
              </a:rPr>
              <a:t>Р</a:t>
            </a:r>
            <a:r>
              <a:rPr lang="ru-RU" altLang="ru-RU" b="1" i="1" dirty="0">
                <a:latin typeface="Arial" pitchFamily="34" charset="0"/>
                <a:cs typeface="Arial" pitchFamily="34" charset="0"/>
              </a:rPr>
              <a:t>ешение:</a:t>
            </a:r>
            <a:r>
              <a:rPr lang="ru-RU" altLang="ru-RU" b="1" dirty="0">
                <a:latin typeface="Arial" pitchFamily="34" charset="0"/>
                <a:cs typeface="Arial" pitchFamily="34" charset="0"/>
              </a:rPr>
              <a:t> </a:t>
            </a:r>
            <a:endParaRPr lang="ru-RU" altLang="ru-RU" dirty="0">
              <a:latin typeface="Arial" pitchFamily="34" charset="0"/>
              <a:cs typeface="Arial" pitchFamily="34" charset="0"/>
            </a:endParaRP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err="1">
                <a:latin typeface="Arial" pitchFamily="34" charset="0"/>
                <a:cs typeface="Arial" pitchFamily="34" charset="0"/>
              </a:rPr>
              <a:t>cos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A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= (4 + 64 – 49) / 2 × 2 × 8 </a:t>
            </a:r>
            <a:r>
              <a:rPr lang="en-US" altLang="ru-RU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0,981 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i="1" dirty="0">
                <a:latin typeface="Arial" pitchFamily="34" charset="0"/>
                <a:cs typeface="Arial" pitchFamily="34" charset="0"/>
              </a:rPr>
              <a:t>∟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А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» 54°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err="1">
                <a:latin typeface="Arial" pitchFamily="34" charset="0"/>
                <a:cs typeface="Arial" pitchFamily="34" charset="0"/>
              </a:rPr>
              <a:t>cos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B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= (49 + 64 – 4) / 2 × 7 × 8 </a:t>
            </a:r>
            <a:r>
              <a:rPr lang="en-US" altLang="ru-RU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0,973 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i="1" dirty="0">
                <a:latin typeface="Arial" pitchFamily="34" charset="0"/>
                <a:cs typeface="Arial" pitchFamily="34" charset="0"/>
              </a:rPr>
              <a:t>∟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13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°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i="1" dirty="0">
                <a:latin typeface="Arial" pitchFamily="34" charset="0"/>
                <a:cs typeface="Arial" pitchFamily="34" charset="0"/>
              </a:rPr>
              <a:t>∟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С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=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180° - (54° + 13°) = 113°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>
                <a:latin typeface="Arial" pitchFamily="34" charset="0"/>
                <a:cs typeface="Arial" pitchFamily="34" charset="0"/>
              </a:rPr>
              <a:t>Ответ:</a:t>
            </a:r>
            <a:r>
              <a:rPr lang="ru-RU" alt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∟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А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54°,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∟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13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°, ∟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С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= 113°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52120" y="378904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Cos 54=0,981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796136" y="417879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Cos13=0,973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47494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267200" y="174097"/>
            <a:ext cx="5876800" cy="3167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3327" tIns="44436" rIns="33327" bIns="4443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№</a:t>
            </a: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Измерение высоты предмета.</a:t>
            </a: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Предположим, что требуется определить высоту АН какого – то предмета. Для этого отметим точку В на определённом расстоянии </a:t>
            </a:r>
            <a:r>
              <a:rPr kumimoji="0" lang="ru-RU" alt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а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от основания Н предмета и измерим угол АВ</a:t>
            </a:r>
            <a:r>
              <a:rPr lang="en-US" altLang="ru-RU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: 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∟АВН=a. По этим данным из прямоугольного треугольника АНВ находим высоту предмета: АН =</a:t>
            </a:r>
            <a:r>
              <a:rPr kumimoji="0" lang="ru-RU" alt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а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tg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a. </a:t>
            </a: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dirty="0">
              <a:latin typeface="Arial" pitchFamily="34" charset="0"/>
              <a:cs typeface="Arial" pitchFamily="34" charset="0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www.bestreferat.ru/images/paper/27/48/8684827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81" y="26903"/>
            <a:ext cx="2857500" cy="33147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03548" y="3341602"/>
            <a:ext cx="84009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Arial" pitchFamily="34" charset="0"/>
                <a:cs typeface="Arial" pitchFamily="34" charset="0"/>
              </a:rPr>
              <a:t>Если основание предмета недоступно, то можно поступить так: на прямой, проходящей через основание Н предмета, отметим две точки В и С на определенном расстоянии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а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друг от друга и измерим углы АВН и АСВ: ∟АВН =a, ∟АСВ = </a:t>
            </a:r>
            <a:r>
              <a:rPr lang="ru-RU" altLang="ru-RU" dirty="0" err="1">
                <a:latin typeface="Arial" pitchFamily="34" charset="0"/>
                <a:cs typeface="Arial" pitchFamily="34" charset="0"/>
              </a:rPr>
              <a:t>b</a:t>
            </a:r>
            <a:r>
              <a:rPr lang="ru-RU" altLang="ru-RU" dirty="0" err="1" smtClean="0">
                <a:latin typeface="Arial" pitchFamily="34" charset="0"/>
                <a:cs typeface="Arial" pitchFamily="34" charset="0"/>
              </a:rPr>
              <a:t>,.</a:t>
            </a:r>
            <a:r>
              <a:rPr lang="ru-RU" altLang="ru-RU" dirty="0" err="1">
                <a:latin typeface="Arial" pitchFamily="34" charset="0"/>
                <a:cs typeface="Arial" pitchFamily="34" charset="0"/>
              </a:rPr>
              <a:t>Эти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данные позволяют определить все элементы треугольника 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АВС, в частности АВ. В самом деле, угол АВН – внешний угол треугольника АВС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, поэтому ∟ВАС = a –b; по теореме синусов находим АВ: АВ = </a:t>
            </a:r>
            <a:r>
              <a:rPr lang="ru-RU" altLang="ru-RU" dirty="0" err="1">
                <a:latin typeface="Arial" pitchFamily="34" charset="0"/>
                <a:cs typeface="Arial" pitchFamily="34" charset="0"/>
              </a:rPr>
              <a:t>asinb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/ </a:t>
            </a:r>
            <a:r>
              <a:rPr lang="ru-RU" altLang="ru-RU" dirty="0" err="1">
                <a:latin typeface="Arial" pitchFamily="34" charset="0"/>
                <a:cs typeface="Arial" pitchFamily="34" charset="0"/>
              </a:rPr>
              <a:t>sin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(a –b). Из прямоугольного треугольника АВН находим высоту АН предмета: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Arial" pitchFamily="34" charset="0"/>
                <a:cs typeface="Arial" pitchFamily="34" charset="0"/>
              </a:rPr>
              <a:t>АН = АВ </a:t>
            </a:r>
            <a:r>
              <a:rPr lang="ru-RU" altLang="ru-RU" dirty="0" err="1">
                <a:latin typeface="Arial" pitchFamily="34" charset="0"/>
                <a:cs typeface="Arial" pitchFamily="34" charset="0"/>
              </a:rPr>
              <a:t>sin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a= a </a:t>
            </a:r>
            <a:r>
              <a:rPr lang="ru-RU" altLang="ru-RU" dirty="0" err="1">
                <a:latin typeface="Arial" pitchFamily="34" charset="0"/>
                <a:cs typeface="Arial" pitchFamily="34" charset="0"/>
              </a:rPr>
              <a:t>sina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dirty="0" err="1">
                <a:latin typeface="Arial" pitchFamily="34" charset="0"/>
                <a:cs typeface="Arial" pitchFamily="34" charset="0"/>
              </a:rPr>
              <a:t>sinb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/ </a:t>
            </a:r>
            <a:r>
              <a:rPr lang="ru-RU" altLang="ru-RU" dirty="0" err="1">
                <a:latin typeface="Arial" pitchFamily="34" charset="0"/>
                <a:cs typeface="Arial" pitchFamily="34" charset="0"/>
              </a:rPr>
              <a:t>sin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(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a –b</a:t>
            </a:r>
            <a:r>
              <a:rPr lang="ru-RU" altLang="ru-RU" i="1" dirty="0">
                <a:latin typeface="Arial" pitchFamily="34" charset="0"/>
                <a:cs typeface="Arial" pitchFamily="34" charset="0"/>
              </a:rPr>
              <a:t>).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5610250"/>
            <a:ext cx="1737959" cy="9816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2731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17609" y="311165"/>
            <a:ext cx="4572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000" b="1" dirty="0">
                <a:latin typeface="Arial" pitchFamily="34" charset="0"/>
                <a:cs typeface="Arial" pitchFamily="34" charset="0"/>
              </a:rPr>
              <a:t>№</a:t>
            </a:r>
            <a:r>
              <a:rPr lang="ru-RU" altLang="ru-RU" b="1" dirty="0">
                <a:latin typeface="Arial" pitchFamily="34" charset="0"/>
                <a:cs typeface="Arial" pitchFamily="34" charset="0"/>
              </a:rPr>
              <a:t>5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i="1" dirty="0">
                <a:latin typeface="Arial" pitchFamily="34" charset="0"/>
                <a:cs typeface="Arial" pitchFamily="34" charset="0"/>
              </a:rPr>
              <a:t>Измерение расстояния до недоступной точки (измерение ширины реки</a:t>
            </a:r>
            <a:r>
              <a:rPr lang="ru-RU" altLang="ru-RU" sz="2000" b="1" i="1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i="1" dirty="0" smtClean="0">
                <a:latin typeface="Arial" pitchFamily="34" charset="0"/>
                <a:cs typeface="Arial" pitchFamily="34" charset="0"/>
              </a:rPr>
              <a:t>Найдем расстояние </a:t>
            </a:r>
            <a:r>
              <a:rPr lang="en-US" altLang="ru-RU" sz="2000" b="1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altLang="ru-RU" sz="2000" b="1" i="1" dirty="0" smtClean="0">
                <a:latin typeface="Arial" pitchFamily="34" charset="0"/>
                <a:cs typeface="Arial" pitchFamily="34" charset="0"/>
              </a:rPr>
              <a:t> от точки А до точки С</a:t>
            </a:r>
            <a:endParaRPr lang="ru-RU" altLang="ru-RU" sz="2000" b="1" i="1" dirty="0">
              <a:latin typeface="Arial" pitchFamily="34" charset="0"/>
              <a:cs typeface="Arial" pitchFamily="34" charset="0"/>
            </a:endParaRP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i="1" dirty="0">
                <a:latin typeface="Arial" pitchFamily="34" charset="0"/>
                <a:cs typeface="Arial" pitchFamily="34" charset="0"/>
              </a:rPr>
              <a:t>На местности выберем точку В и измерим длину с отрезка АВ. Затем измерим, например с помощью астролябии, углы А и В: ∟А= a и ∟В = b. </a:t>
            </a:r>
            <a:endParaRPr lang="ru-RU" b="1" i="1" dirty="0"/>
          </a:p>
        </p:txBody>
      </p:sp>
      <p:pic>
        <p:nvPicPr>
          <p:cNvPr id="3" name="Picture 3" descr="http://www.bestreferat.ru/images/paper/28/48/8684828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71" y="404664"/>
            <a:ext cx="3627856" cy="33843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97150" y="3933056"/>
            <a:ext cx="567099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i="1" dirty="0">
                <a:latin typeface="Arial" pitchFamily="34" charset="0"/>
                <a:cs typeface="Arial" pitchFamily="34" charset="0"/>
              </a:rPr>
              <a:t>Эти данные, т.е. с , a и b, позволяют решить ∆АВС и найти искомое расстояние d=AC.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i="1" dirty="0">
                <a:latin typeface="Arial" pitchFamily="34" charset="0"/>
                <a:cs typeface="Arial" pitchFamily="34" charset="0"/>
              </a:rPr>
              <a:t>Находим ∟С и </a:t>
            </a:r>
            <a:r>
              <a:rPr lang="ru-RU" altLang="ru-RU" sz="2000" b="1" i="1" dirty="0" err="1">
                <a:latin typeface="Arial" pitchFamily="34" charset="0"/>
                <a:cs typeface="Arial" pitchFamily="34" charset="0"/>
              </a:rPr>
              <a:t>sinC</a:t>
            </a:r>
            <a:r>
              <a:rPr lang="ru-RU" altLang="ru-RU" sz="2000" b="1" i="1" dirty="0">
                <a:latin typeface="Arial" pitchFamily="34" charset="0"/>
                <a:cs typeface="Arial" pitchFamily="34" charset="0"/>
              </a:rPr>
              <a:t> : ∟С= 180°- a –b, </a:t>
            </a:r>
            <a:endParaRPr lang="ru-RU" altLang="ru-RU" sz="2000" b="1" i="1" dirty="0" smtClean="0">
              <a:latin typeface="Arial" pitchFamily="34" charset="0"/>
              <a:cs typeface="Arial" pitchFamily="34" charset="0"/>
            </a:endParaRP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i="1" dirty="0" err="1" smtClean="0">
                <a:latin typeface="Arial" pitchFamily="34" charset="0"/>
                <a:cs typeface="Arial" pitchFamily="34" charset="0"/>
              </a:rPr>
              <a:t>sin</a:t>
            </a:r>
            <a:r>
              <a:rPr lang="ru-RU" altLang="ru-RU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000" b="1" i="1" dirty="0">
                <a:latin typeface="Arial" pitchFamily="34" charset="0"/>
                <a:cs typeface="Arial" pitchFamily="34" charset="0"/>
              </a:rPr>
              <a:t>C= </a:t>
            </a:r>
            <a:r>
              <a:rPr lang="ru-RU" altLang="ru-RU" sz="2000" b="1" i="1" dirty="0" err="1">
                <a:latin typeface="Arial" pitchFamily="34" charset="0"/>
                <a:cs typeface="Arial" pitchFamily="34" charset="0"/>
              </a:rPr>
              <a:t>sin</a:t>
            </a:r>
            <a:r>
              <a:rPr lang="ru-RU" altLang="ru-RU" sz="2000" b="1" i="1" dirty="0">
                <a:latin typeface="Arial" pitchFamily="34" charset="0"/>
                <a:cs typeface="Arial" pitchFamily="34" charset="0"/>
              </a:rPr>
              <a:t>(180°- a –b) = </a:t>
            </a:r>
            <a:r>
              <a:rPr lang="ru-RU" altLang="ru-RU" sz="2000" b="1" i="1" dirty="0" err="1">
                <a:latin typeface="Arial" pitchFamily="34" charset="0"/>
                <a:cs typeface="Arial" pitchFamily="34" charset="0"/>
              </a:rPr>
              <a:t>sin</a:t>
            </a:r>
            <a:r>
              <a:rPr lang="ru-RU" altLang="ru-RU" sz="2000" b="1" i="1" dirty="0">
                <a:latin typeface="Arial" pitchFamily="34" charset="0"/>
                <a:cs typeface="Arial" pitchFamily="34" charset="0"/>
              </a:rPr>
              <a:t>(</a:t>
            </a:r>
            <a:r>
              <a:rPr lang="ru-RU" altLang="ru-RU" sz="2000" b="1" i="1" dirty="0" err="1">
                <a:latin typeface="Arial" pitchFamily="34" charset="0"/>
                <a:cs typeface="Arial" pitchFamily="34" charset="0"/>
              </a:rPr>
              <a:t>a+b</a:t>
            </a:r>
            <a:r>
              <a:rPr lang="ru-RU" altLang="ru-RU" sz="2000" b="1" i="1" dirty="0" smtClean="0">
                <a:latin typeface="Arial" pitchFamily="34" charset="0"/>
                <a:cs typeface="Arial" pitchFamily="34" charset="0"/>
              </a:rPr>
              <a:t>). По теореме синусов</a:t>
            </a:r>
            <a:endParaRPr lang="ru-RU" altLang="ru-RU" sz="2000" b="1" i="1" dirty="0">
              <a:latin typeface="Arial" pitchFamily="34" charset="0"/>
              <a:cs typeface="Arial" pitchFamily="34" charset="0"/>
            </a:endParaRP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i="1" dirty="0">
                <a:latin typeface="Arial" pitchFamily="34" charset="0"/>
                <a:cs typeface="Arial" pitchFamily="34" charset="0"/>
              </a:rPr>
              <a:t>Так как d/</a:t>
            </a:r>
            <a:r>
              <a:rPr lang="ru-RU" altLang="ru-RU" sz="2000" b="1" i="1" dirty="0" err="1">
                <a:latin typeface="Arial" pitchFamily="34" charset="0"/>
                <a:cs typeface="Arial" pitchFamily="34" charset="0"/>
              </a:rPr>
              <a:t>sinb</a:t>
            </a:r>
            <a:r>
              <a:rPr lang="ru-RU" altLang="ru-RU" sz="2000" b="1" i="1" dirty="0">
                <a:latin typeface="Arial" pitchFamily="34" charset="0"/>
                <a:cs typeface="Arial" pitchFamily="34" charset="0"/>
              </a:rPr>
              <a:t> = c/</a:t>
            </a:r>
            <a:r>
              <a:rPr lang="ru-RU" altLang="ru-RU" sz="2000" b="1" i="1" dirty="0" err="1">
                <a:latin typeface="Arial" pitchFamily="34" charset="0"/>
                <a:cs typeface="Arial" pitchFamily="34" charset="0"/>
              </a:rPr>
              <a:t>sinC</a:t>
            </a:r>
            <a:r>
              <a:rPr lang="ru-RU" altLang="ru-RU" sz="2000" b="1" i="1" dirty="0">
                <a:latin typeface="Arial" pitchFamily="34" charset="0"/>
                <a:cs typeface="Arial" pitchFamily="34" charset="0"/>
              </a:rPr>
              <a:t>, то d = </a:t>
            </a:r>
            <a:r>
              <a:rPr lang="ru-RU" altLang="ru-RU" sz="2000" b="1" i="1" dirty="0" err="1">
                <a:latin typeface="Arial" pitchFamily="34" charset="0"/>
                <a:cs typeface="Arial" pitchFamily="34" charset="0"/>
              </a:rPr>
              <a:t>csinb</a:t>
            </a:r>
            <a:r>
              <a:rPr lang="ru-RU" altLang="ru-RU" sz="2000" b="1" i="1" dirty="0">
                <a:latin typeface="Arial" pitchFamily="34" charset="0"/>
                <a:cs typeface="Arial" pitchFamily="34" charset="0"/>
              </a:rPr>
              <a:t>/ </a:t>
            </a:r>
            <a:r>
              <a:rPr lang="ru-RU" altLang="ru-RU" sz="2000" b="1" i="1" dirty="0" err="1">
                <a:latin typeface="Arial" pitchFamily="34" charset="0"/>
                <a:cs typeface="Arial" pitchFamily="34" charset="0"/>
              </a:rPr>
              <a:t>sin</a:t>
            </a:r>
            <a:r>
              <a:rPr lang="ru-RU" altLang="ru-RU" sz="2000" b="1" i="1" dirty="0">
                <a:latin typeface="Arial" pitchFamily="34" charset="0"/>
                <a:cs typeface="Arial" pitchFamily="34" charset="0"/>
              </a:rPr>
              <a:t>(</a:t>
            </a:r>
            <a:r>
              <a:rPr lang="ru-RU" altLang="ru-RU" sz="2000" b="1" i="1" dirty="0" err="1">
                <a:latin typeface="Arial" pitchFamily="34" charset="0"/>
                <a:cs typeface="Arial" pitchFamily="34" charset="0"/>
              </a:rPr>
              <a:t>a+b</a:t>
            </a:r>
            <a:r>
              <a:rPr lang="ru-RU" altLang="ru-RU" sz="2000" b="1" i="1" dirty="0">
                <a:latin typeface="Arial" pitchFamily="34" charset="0"/>
                <a:cs typeface="Arial" pitchFamily="34" charset="0"/>
              </a:rPr>
              <a:t>).</a:t>
            </a:r>
          </a:p>
          <a:p>
            <a:pPr lvl="0" indent="133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i="1" dirty="0">
                <a:latin typeface="Arial" pitchFamily="34" charset="0"/>
                <a:cs typeface="Arial" pitchFamily="34" charset="0"/>
              </a:rPr>
              <a:t> </a:t>
            </a:r>
            <a:endParaRPr lang="ru-RU" sz="2000" b="1" i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805264"/>
            <a:ext cx="1516033" cy="85627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7824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63932"/>
            <a:ext cx="8784976" cy="6048672"/>
          </a:xfrm>
        </p:spPr>
        <p:txBody>
          <a:bodyPr numCol="2">
            <a:normAutofit fontScale="70000" lnSpcReduction="20000"/>
          </a:bodyPr>
          <a:lstStyle/>
          <a:p>
            <a:pPr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1 вариант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1.</a:t>
            </a:r>
            <a:r>
              <a:rPr lang="ru-RU" dirty="0"/>
              <a:t>В треугольнике АВС угол А равен </a:t>
            </a:r>
            <a:r>
              <a:rPr lang="ru-RU" dirty="0" smtClean="0"/>
              <a:t> 60</a:t>
            </a:r>
            <a:r>
              <a:rPr lang="ru-RU" dirty="0"/>
              <a:t>°,АВ=5м. АС=7м. Найти ВС.</a:t>
            </a:r>
          </a:p>
          <a:p>
            <a:pPr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2.</a:t>
            </a:r>
            <a:r>
              <a:rPr lang="ru-RU" dirty="0"/>
              <a:t>Дан треугольник  АВС. Угол  А равен 45°,  угол В равен 75°, АВ=2√3. Найти ВС.</a:t>
            </a:r>
          </a:p>
          <a:p>
            <a:pPr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3.</a:t>
            </a:r>
            <a:r>
              <a:rPr lang="ru-RU" dirty="0"/>
              <a:t>Найти  углы параллелограмма АВСД, если его сторона АВ равна 5√2см, а диагональ АС, равная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  <a:r>
              <a:rPr lang="ru-RU" dirty="0"/>
              <a:t>5 √3см, образует с  основанием  АД  угол 45°.</a:t>
            </a:r>
          </a:p>
          <a:p>
            <a:pPr>
              <a:buNone/>
            </a:pPr>
            <a:r>
              <a:rPr lang="ru-RU" dirty="0"/>
              <a:t>              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          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2 вариант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1.</a:t>
            </a:r>
            <a:r>
              <a:rPr lang="ru-RU" dirty="0"/>
              <a:t>Внешний угол при вершине А треугольника АВС  равен 120°, сторона АВ=3см, АС=8см. Найти ВС.</a:t>
            </a:r>
          </a:p>
          <a:p>
            <a:pPr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2.</a:t>
            </a:r>
            <a:r>
              <a:rPr lang="ru-RU" dirty="0"/>
              <a:t>Дан треугольник  АВС.  Угол  А  равен 45°,  угол С равен 105°, АС=4. Найти ВС.</a:t>
            </a:r>
          </a:p>
          <a:p>
            <a:pPr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3.</a:t>
            </a:r>
            <a:r>
              <a:rPr lang="ru-RU" dirty="0"/>
              <a:t>Найти углы равнобокой трапеции, если ее боковая сторона равна 7см, а диагональ, равная 7√3см, образует с </a:t>
            </a:r>
            <a:r>
              <a:rPr lang="ru-RU" dirty="0" smtClean="0"/>
              <a:t>основанием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331640" y="188639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Самостоятельная работа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31524495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2625</Words>
  <Application>Microsoft Office PowerPoint</Application>
  <PresentationFormat>Экран (4:3)</PresentationFormat>
  <Paragraphs>1603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Домашнее задание: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Деменская</dc:creator>
  <cp:lastModifiedBy>Владелец</cp:lastModifiedBy>
  <cp:revision>20</cp:revision>
  <dcterms:created xsi:type="dcterms:W3CDTF">2014-11-30T06:43:32Z</dcterms:created>
  <dcterms:modified xsi:type="dcterms:W3CDTF">2017-02-22T15:18:57Z</dcterms:modified>
</cp:coreProperties>
</file>